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71" r:id="rId5"/>
    <p:sldId id="279" r:id="rId6"/>
    <p:sldId id="280" r:id="rId7"/>
    <p:sldId id="258" r:id="rId8"/>
    <p:sldId id="265" r:id="rId9"/>
    <p:sldId id="268" r:id="rId10"/>
    <p:sldId id="267" r:id="rId11"/>
    <p:sldId id="277" r:id="rId12"/>
    <p:sldId id="272" r:id="rId13"/>
    <p:sldId id="260" r:id="rId14"/>
    <p:sldId id="278" r:id="rId15"/>
    <p:sldId id="261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FF0000"/>
    <a:srgbClr val="113D8D"/>
    <a:srgbClr val="5D90EB"/>
    <a:srgbClr val="000080"/>
    <a:srgbClr val="1111FF"/>
    <a:srgbClr val="8D8DFF"/>
    <a:srgbClr val="313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98FDA-E95E-4F7B-BBE5-C297CEF0EBD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99238-CC35-49C9-BD7A-8C78705F1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8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D84A-9330-4557-A1C1-4685AC20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58041-5EBA-4F5E-82F2-7AC3EEA47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AB07C-3DCA-4799-91BB-FBF13C3E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1239-E7F1-4F63-A3B7-2AA920570537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7174-8598-4BA6-9B0F-81B07075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E95F3-C69D-4188-85DD-E20329DA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1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DF88-39A3-4965-914D-6409ED7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E1101-5922-426E-B5CD-DAD8D7A53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296A0-BA86-4894-99D0-923C7BCF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20FD-F571-4914-8461-BA236ECDE747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00FD-69F9-4633-BFA8-8E08B6D8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0604-15D2-436B-B406-8AAAEC4A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0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ED104-2A84-4CDB-8761-6D013CEE7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EB275-4AD8-4B8A-A995-AE110F241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70FA-C9C3-4DA6-BFEB-677FB133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73ED3-7751-4000-9F97-AA86F74FBC44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6F25D-FC77-4C6E-9520-B88C7B2A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DE75-088E-4E2C-A7A8-C9F2486B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1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858F-B8E3-494C-B8CF-6DDF2812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6241-9709-458F-A384-7A5B3FF2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57EB-4B32-451A-839A-CE1C12CC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165-89CD-49BE-B77F-CC3628F16F80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A424D-B160-48A8-A0D8-2973D58C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D00A-600E-403C-B0F6-9021EF75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A754-35B7-4329-B160-CB140ECB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E04F3-8ABF-4F8B-B534-C1A0CCD72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3D754-D08A-4400-87C6-EACA29AE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6664-9915-4EE4-9C07-F69B13C90FE5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D62F-8735-4F60-BF59-CB5F7E36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970C5-951A-41BD-85FC-EF0EBBB6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1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C8B7-F5A0-4F93-A7DB-FD83DB35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BD625-8086-4B44-95B1-5259BB3B9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0C896-7A88-4573-9BEB-F821295F1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BE779-2552-4C3F-8A11-DFE8243A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35C1-24E2-4E66-94E7-32D1BB407B7A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24515-2461-4272-B789-5DBEFEF0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AAACA-27EF-48B3-9102-2FDF58F2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8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9003-09C9-466B-ADC9-EC7F52A8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2C363-F2C4-4598-B2F3-4C5C6C87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731F2-3394-4D50-B776-AD6BE3C6A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2469A-FD32-436C-BEFC-F8FCD0966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076521-42CF-4602-AE6C-6BD2C0F17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1D744-651E-4C92-8572-616ED879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90AD-B7C9-49C2-95D9-C113D83DE8CE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0BF9C-4EF6-479E-B2AB-25FC423A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9D4DB-A770-444E-946E-C507007E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2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846-8B0A-4E39-A97F-17CC8BAF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B9F4E-28A3-4812-BBBA-F959FB76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2D0F-E0D4-4FC4-992D-BD0242E56AD8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0A4AD-A6BA-49E2-8315-A575AB0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CD7B1-4411-471B-BFF8-4CEA9F70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8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9EAF5-2670-4FF2-A132-1D9FBE30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7171F-467F-4153-BE5A-CD70B0AF5BED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B91F8-E6E7-4C63-AA23-18AA65F5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4D92-EBED-42DB-B668-37DB4955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2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D77A-9047-4A6E-9BC9-CD7A9427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3072-C7CC-4992-9C37-FA2105A72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363C5-8865-4797-BA82-BA0032E86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A1D6-8C35-414A-9F40-B175FA49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E7270-88A6-4338-810A-559D41EADBCF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EA90F-DFAA-4C1F-A305-0AAC150B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E9C5-F9B1-4029-BDE0-FDD68C79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3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68CD-4E32-4ACF-81BE-FC2249E3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BC599-BCCB-4DC5-96A3-A75EDCFC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9ECD1-4B22-4008-ADAA-732B94DC1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68578-249E-4673-8989-FB3D1D11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56FDC-F233-482E-AB2B-2CAC50B82A19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1FABC-3162-4866-A581-0334D3AD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8539E-241E-4F55-B041-6F03511D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4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04015-0F6D-4EEF-A6EA-E7B49C90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DA4B6-138C-465C-87DB-6A5459756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E717-C10B-41AE-A77A-1970F0D6A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D0C9A-F01A-482A-9895-DDE9054A21FA}" type="datetime1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0871D-6F98-4372-A1DB-2789336AA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A2A7D-6FA6-4972-BB89-264AA5638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2E83F-4DBF-4EF3-BF6F-D6BA09F7F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4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7EE6-756D-4652-837A-33B9C6EA6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943" y="686136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Solid State Bonding &amp; Structure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DB225-0B37-4206-8F7A-0D35F1F94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087"/>
          </a:xfrm>
        </p:spPr>
        <p:txBody>
          <a:bodyPr/>
          <a:lstStyle/>
          <a:p>
            <a:r>
              <a:rPr lang="en-US" altLang="zh-CN" b="1" dirty="0"/>
              <a:t>OSU-SWJTU</a:t>
            </a:r>
          </a:p>
          <a:p>
            <a:r>
              <a:rPr lang="en-US" altLang="zh-CN" b="1" dirty="0"/>
              <a:t>Chemistry Lecture</a:t>
            </a:r>
          </a:p>
          <a:p>
            <a:endParaRPr lang="en-US" altLang="zh-CN" b="1" dirty="0"/>
          </a:p>
          <a:p>
            <a:r>
              <a:rPr lang="en-US" altLang="zh-CN" b="1" dirty="0"/>
              <a:t>Date</a:t>
            </a:r>
            <a:r>
              <a:rPr lang="en-US" altLang="zh-CN" b="1"/>
              <a:t>: </a:t>
            </a:r>
            <a:r>
              <a:rPr lang="en-US" altLang="zh-CN" b="1" smtClean="0"/>
              <a:t>2022.12.7</a:t>
            </a:r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9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utane.chem.uiuc.edu/pshapley/GenChem2/C2/layer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0" y="2179182"/>
            <a:ext cx="6186086" cy="26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utane.chem.uiuc.edu/pshapley/GenChem2/C2/layer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645" y="270888"/>
            <a:ext cx="3519896" cy="28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utane.chem.uiuc.edu/pshapley/GenChem2/C2/layer3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45" y="3308133"/>
            <a:ext cx="3587136" cy="28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6306006" y="2164976"/>
            <a:ext cx="1102659" cy="98163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06006" y="3642610"/>
            <a:ext cx="1102659" cy="9455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5783" y="3776828"/>
            <a:ext cx="9468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Layer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8645" y="2039885"/>
            <a:ext cx="9468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Layer 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53635" y="5653097"/>
            <a:ext cx="9468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Layer 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25782" y="3030983"/>
            <a:ext cx="946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1FF"/>
                </a:solidFill>
              </a:rPr>
              <a:t>Layer 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08665" y="4881878"/>
            <a:ext cx="946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1FF"/>
                </a:solidFill>
              </a:rPr>
              <a:t>Layer</a:t>
            </a:r>
            <a:r>
              <a:rPr lang="en-US" sz="1600" b="1" dirty="0">
                <a:solidFill>
                  <a:srgbClr val="8D8DFF"/>
                </a:solidFill>
              </a:rPr>
              <a:t> </a:t>
            </a:r>
            <a:r>
              <a:rPr lang="en-US" sz="1600" b="1" dirty="0">
                <a:solidFill>
                  <a:srgbClr val="1111FF"/>
                </a:solidFill>
              </a:rPr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778" y="1237888"/>
            <a:ext cx="946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11FF"/>
                </a:solidFill>
              </a:rPr>
              <a:t>Layer 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02778" y="639335"/>
            <a:ext cx="946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Layer 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304" y="4016265"/>
            <a:ext cx="987638" cy="432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08186" y="5220432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>
                <a:solidFill>
                  <a:srgbClr val="1111FF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A</a:t>
            </a:r>
            <a:r>
              <a:rPr lang="en-US" b="1" dirty="0">
                <a:solidFill>
                  <a:srgbClr val="1111FF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58541" y="1207110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>
                <a:solidFill>
                  <a:srgbClr val="1111FF"/>
                </a:solidFill>
              </a:rPr>
              <a:t>B</a:t>
            </a:r>
            <a:r>
              <a:rPr lang="en-US" b="1" dirty="0"/>
              <a:t>A</a:t>
            </a:r>
            <a:r>
              <a:rPr lang="en-US" b="1" dirty="0">
                <a:solidFill>
                  <a:srgbClr val="1111FF"/>
                </a:solidFill>
              </a:rPr>
              <a:t>B</a:t>
            </a:r>
            <a:r>
              <a:rPr lang="en-US" b="1" dirty="0"/>
              <a:t>A</a:t>
            </a:r>
            <a:r>
              <a:rPr lang="en-US" b="1" dirty="0">
                <a:solidFill>
                  <a:srgbClr val="1111FF"/>
                </a:solidFill>
              </a:rPr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42465" y="3078974"/>
            <a:ext cx="572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ace-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entered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ubic (</a:t>
            </a:r>
            <a:r>
              <a:rPr lang="en-US" b="1" dirty="0" err="1"/>
              <a:t>fcc</a:t>
            </a:r>
            <a:r>
              <a:rPr lang="en-US" b="1" dirty="0"/>
              <a:t>) or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ubic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lose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acked (</a:t>
            </a:r>
            <a:r>
              <a:rPr lang="en-US" b="1" dirty="0" err="1"/>
              <a:t>ccp</a:t>
            </a:r>
            <a:r>
              <a:rPr lang="en-US" b="1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18695" y="6383633"/>
            <a:ext cx="339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b="1" dirty="0"/>
              <a:t>exagonal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lose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acked (hcp)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740" y="264788"/>
            <a:ext cx="3651821" cy="2892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b="5740"/>
          <a:stretch/>
        </p:blipFill>
        <p:spPr>
          <a:xfrm>
            <a:off x="7415712" y="3347477"/>
            <a:ext cx="3651821" cy="3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37" y="320675"/>
            <a:ext cx="10515600" cy="1325563"/>
          </a:xfrm>
        </p:spPr>
        <p:txBody>
          <a:bodyPr/>
          <a:lstStyle/>
          <a:p>
            <a:r>
              <a:rPr lang="en-US" b="1" dirty="0"/>
              <a:t>Cubic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32" name="Picture 8" descr="Learn Describing Three-Dimensional Shapes in 3 minutes."/>
          <p:cNvPicPr>
            <a:picLocks noChangeAspect="1" noChangeArrowheads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778" y="2123037"/>
            <a:ext cx="3122022" cy="20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57133" y="4310702"/>
            <a:ext cx="219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Vertex (Corner)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8635" y="4310702"/>
            <a:ext cx="255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Edges (Straight line)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8668" y="4310702"/>
            <a:ext cx="101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26376" y="4852570"/>
            <a:ext cx="54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56117" y="4895987"/>
            <a:ext cx="43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70112" y="4895987"/>
            <a:ext cx="40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10" y="1916432"/>
            <a:ext cx="2200275" cy="2124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635" y="1916432"/>
            <a:ext cx="2019300" cy="195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123" y="2025969"/>
            <a:ext cx="19335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37" y="320675"/>
            <a:ext cx="10515600" cy="1325563"/>
          </a:xfrm>
        </p:spPr>
        <p:txBody>
          <a:bodyPr/>
          <a:lstStyle/>
          <a:p>
            <a:r>
              <a:rPr lang="en-US" b="1" dirty="0"/>
              <a:t>Coordination number (CN)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25" y="1515339"/>
            <a:ext cx="10515600" cy="9833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number of atoms or ions immediately surrounding a central atom in a crystal.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1" y="2498651"/>
            <a:ext cx="4694327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9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3499"/>
          <a:stretch/>
        </p:blipFill>
        <p:spPr>
          <a:xfrm>
            <a:off x="2162232" y="1361977"/>
            <a:ext cx="6669602" cy="2223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F2A8F-09CE-400D-9DFF-3B97C268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658833" cy="315912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Cubic Unit cells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90B91-4FF0-4F2A-96C5-30120C81311D}"/>
              </a:ext>
            </a:extLst>
          </p:cNvPr>
          <p:cNvSpPr/>
          <p:nvPr/>
        </p:nvSpPr>
        <p:spPr>
          <a:xfrm>
            <a:off x="0" y="3585830"/>
            <a:ext cx="268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31F20"/>
                </a:solidFill>
                <a:latin typeface="Times-Roman"/>
              </a:rPr>
              <a:t>Coordination number:</a:t>
            </a:r>
            <a:endParaRPr lang="zh-CN" alt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01" y="4255643"/>
            <a:ext cx="1849229" cy="1800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707" y="4233563"/>
            <a:ext cx="1980783" cy="1676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33" y="4181577"/>
            <a:ext cx="2045867" cy="1676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3232" y="3020533"/>
            <a:ext cx="2603556" cy="28374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535" y="1075897"/>
            <a:ext cx="1504950" cy="1695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04897" y="3585830"/>
            <a:ext cx="30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8655" y="36166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4134" y="358583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82200" y="57752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cell</a:t>
            </a:r>
          </a:p>
        </p:txBody>
      </p:sp>
    </p:spTree>
    <p:extLst>
      <p:ext uri="{BB962C8B-B14F-4D97-AF65-F5344CB8AC3E}">
        <p14:creationId xmlns:p14="http://schemas.microsoft.com/office/powerpoint/2010/main" val="71470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24742"/>
            <a:ext cx="11353800" cy="1325563"/>
          </a:xfrm>
        </p:spPr>
        <p:txBody>
          <a:bodyPr/>
          <a:lstStyle/>
          <a:p>
            <a:r>
              <a:rPr lang="en-US" b="1" dirty="0"/>
              <a:t>How many atoms are there in each unit cell?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780" y="1467368"/>
            <a:ext cx="3943522" cy="306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387" y="1596775"/>
            <a:ext cx="3634992" cy="3029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874" y="4728799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Simple cubic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4386" y="4734293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Body-centered cubic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4493" y="4746717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Face- centered cubic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592" y="5312809"/>
            <a:ext cx="3229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one-eighth of an atom at each of the </a:t>
            </a:r>
            <a:r>
              <a:rPr lang="en-US" b="1" dirty="0">
                <a:solidFill>
                  <a:srgbClr val="00B0F0"/>
                </a:solidFill>
              </a:rPr>
              <a:t>eight corners</a:t>
            </a:r>
          </a:p>
          <a:p>
            <a:r>
              <a:rPr lang="en-US" b="1" dirty="0"/>
              <a:t>          8×1/8=1  atom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25110" y="5385118"/>
            <a:ext cx="4485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one-eighth of an atom at each of the </a:t>
            </a:r>
            <a:r>
              <a:rPr lang="en-US" b="1" dirty="0">
                <a:solidFill>
                  <a:srgbClr val="00B0F0"/>
                </a:solidFill>
              </a:rPr>
              <a:t>eight corners </a:t>
            </a:r>
            <a:r>
              <a:rPr lang="en-US" dirty="0"/>
              <a:t>( 8×1/8=1  atom)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atom from the </a:t>
            </a:r>
            <a:r>
              <a:rPr lang="en-US" b="1" dirty="0">
                <a:solidFill>
                  <a:srgbClr val="C00000"/>
                </a:solidFill>
              </a:rPr>
              <a:t>center</a:t>
            </a:r>
            <a:r>
              <a:rPr lang="en-US" dirty="0"/>
              <a:t> </a:t>
            </a:r>
          </a:p>
          <a:p>
            <a:r>
              <a:rPr lang="en-US" b="1" dirty="0"/>
              <a:t>        1+1=2 atoms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58899" y="5330287"/>
            <a:ext cx="44492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one-eighth of an atom at each of the </a:t>
            </a:r>
            <a:r>
              <a:rPr lang="en-US" b="1" dirty="0">
                <a:solidFill>
                  <a:srgbClr val="00B0F0"/>
                </a:solidFill>
              </a:rPr>
              <a:t>eight corners </a:t>
            </a:r>
            <a:r>
              <a:rPr lang="en-US" dirty="0"/>
              <a:t>( 8×1/8=1  atom)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one-half of an atom on each of the </a:t>
            </a:r>
            <a:r>
              <a:rPr lang="en-US" b="1" dirty="0">
                <a:solidFill>
                  <a:srgbClr val="C00000"/>
                </a:solidFill>
              </a:rPr>
              <a:t>six faces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( 6×1/2=3  atoms)</a:t>
            </a:r>
          </a:p>
          <a:p>
            <a:r>
              <a:rPr lang="en-US" dirty="0"/>
              <a:t>                </a:t>
            </a:r>
            <a:r>
              <a:rPr lang="en-US" b="1" dirty="0"/>
              <a:t>1+3=4 atoms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9" y="1174109"/>
            <a:ext cx="3999323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8D754-BEB9-4669-9AA8-5AF196EAC7D9}"/>
              </a:ext>
            </a:extLst>
          </p:cNvPr>
          <p:cNvSpPr txBox="1"/>
          <p:nvPr/>
        </p:nvSpPr>
        <p:spPr>
          <a:xfrm>
            <a:off x="239486" y="234043"/>
            <a:ext cx="968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The most stable </a:t>
            </a:r>
            <a:r>
              <a:rPr lang="en-GB" sz="2000" b="1" dirty="0">
                <a:solidFill>
                  <a:srgbClr val="FF0000"/>
                </a:solidFill>
              </a:rPr>
              <a:t>crystal structure </a:t>
            </a:r>
            <a:r>
              <a:rPr lang="en-GB" sz="2000" b="1" dirty="0"/>
              <a:t>for the solid states of the elements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16AAEB-2683-4859-902F-1BC5A652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11" y="1830898"/>
            <a:ext cx="2642719" cy="1959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9B68B-45FA-475F-BD26-30D4E5698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1"/>
          <a:stretch/>
        </p:blipFill>
        <p:spPr>
          <a:xfrm>
            <a:off x="8690428" y="3679844"/>
            <a:ext cx="2901808" cy="1690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FFE1A-D7F5-48C6-B84B-2D7D4B0D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32" y="1030033"/>
            <a:ext cx="6761050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uckminsterfullerene animated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78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ttice Graphene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39" y="1356124"/>
            <a:ext cx="3580402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rbon nanotube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13" y="1074702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3D802-D36C-4AEB-8AAA-009C9A0FC862}"/>
              </a:ext>
            </a:extLst>
          </p:cNvPr>
          <p:cNvSpPr txBox="1"/>
          <p:nvPr/>
        </p:nvSpPr>
        <p:spPr>
          <a:xfrm>
            <a:off x="1235740" y="3751889"/>
            <a:ext cx="17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Graphite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4CCA2-8374-4F3C-8966-E960BC29F0D3}"/>
              </a:ext>
            </a:extLst>
          </p:cNvPr>
          <p:cNvSpPr txBox="1"/>
          <p:nvPr/>
        </p:nvSpPr>
        <p:spPr>
          <a:xfrm>
            <a:off x="5131072" y="1786623"/>
            <a:ext cx="3255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Carbon </a:t>
            </a:r>
            <a:r>
              <a:rPr lang="en-GB" sz="2000" b="1" dirty="0" smtClean="0"/>
              <a:t>nanotubes (CNT</a:t>
            </a:r>
            <a:r>
              <a:rPr lang="en-GB" sz="20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2702-272C-4C13-BF3A-6765C5DC53CC}"/>
              </a:ext>
            </a:extLst>
          </p:cNvPr>
          <p:cNvSpPr txBox="1"/>
          <p:nvPr/>
        </p:nvSpPr>
        <p:spPr>
          <a:xfrm>
            <a:off x="187082" y="5785542"/>
            <a:ext cx="2097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Fullerene (C60)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2316" y="5385432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Diamond</a:t>
            </a:r>
            <a:endParaRPr lang="en-US" sz="2000" b="1" dirty="0"/>
          </a:p>
        </p:txBody>
      </p:sp>
      <p:pic>
        <p:nvPicPr>
          <p:cNvPr id="1028" name="Picture 4" descr="File:Diamond Cubic-F lattice animatio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39" y="3662584"/>
            <a:ext cx="3286774" cy="323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2033" y="354687"/>
            <a:ext cx="5216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Structure of </a:t>
            </a:r>
            <a:r>
              <a:rPr lang="en-US" sz="2400" b="1" dirty="0" smtClean="0"/>
              <a:t>some carbon </a:t>
            </a:r>
            <a:r>
              <a:rPr lang="en-US" sz="2400" b="1" dirty="0"/>
              <a:t>allotropes</a:t>
            </a:r>
          </a:p>
        </p:txBody>
      </p:sp>
    </p:spTree>
    <p:extLst>
      <p:ext uri="{BB962C8B-B14F-4D97-AF65-F5344CB8AC3E}">
        <p14:creationId xmlns:p14="http://schemas.microsoft.com/office/powerpoint/2010/main" val="9698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47" y="584773"/>
            <a:ext cx="5882940" cy="53630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78BBDD-0039-4D38-9AFC-5D47C42A0164}"/>
              </a:ext>
            </a:extLst>
          </p:cNvPr>
          <p:cNvSpPr>
            <a:spLocks noGrp="1"/>
          </p:cNvSpPr>
          <p:nvPr/>
        </p:nvSpPr>
        <p:spPr>
          <a:xfrm>
            <a:off x="358691" y="120242"/>
            <a:ext cx="5606926" cy="863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States of Matter</a:t>
            </a:r>
            <a:endParaRPr lang="zh-CN" alt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858A6-D0C4-444D-9791-55E782DCED92}"/>
              </a:ext>
            </a:extLst>
          </p:cNvPr>
          <p:cNvSpPr/>
          <p:nvPr/>
        </p:nvSpPr>
        <p:spPr>
          <a:xfrm>
            <a:off x="87498" y="4357628"/>
            <a:ext cx="4219807" cy="21852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Definite shape &amp; volume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Particles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packed closely  together &amp; moved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ixed positions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Regular structure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salt, sugar, diamond,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crystals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55B4E8-1E0D-42AB-BC98-9F34020E2057}"/>
              </a:ext>
            </a:extLst>
          </p:cNvPr>
          <p:cNvSpPr/>
          <p:nvPr/>
        </p:nvSpPr>
        <p:spPr>
          <a:xfrm>
            <a:off x="8609872" y="2255230"/>
            <a:ext cx="3500942" cy="19082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</a:t>
            </a:r>
            <a:r>
              <a:rPr lang="zh-CN" altLang="en-US" sz="2800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Definite volume but not shape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Particles have some freedom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move around each other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Collide often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water, oil, blood, 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9A2F3-3C04-4CE9-96F2-D549A02F1EB9}"/>
              </a:ext>
            </a:extLst>
          </p:cNvPr>
          <p:cNvSpPr/>
          <p:nvPr/>
        </p:nvSpPr>
        <p:spPr>
          <a:xfrm>
            <a:off x="87498" y="1094105"/>
            <a:ext cx="5606926" cy="19082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</a:t>
            </a:r>
            <a:r>
              <a:rPr lang="zh-CN" altLang="en-US" sz="28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as </a:t>
            </a:r>
            <a:r>
              <a:rPr lang="en-US" altLang="zh-CN" sz="28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altLang="zh-CN" sz="2800" b="1" dirty="0" err="1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vapours</a:t>
            </a:r>
            <a:r>
              <a:rPr lang="en-US" altLang="zh-CN" sz="28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zh-CN" altLang="en-US" sz="2800" b="1" dirty="0">
              <a:solidFill>
                <a:srgbClr val="00B05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Neither a definite volume nor a definite shape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Particles move freely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random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in all the space available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Collide less often than in liquid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 air, oxygen, helium, carbon dioxide, …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 rot="18138191">
            <a:off x="4487779" y="2987720"/>
            <a:ext cx="1191126" cy="330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370" y="2725322"/>
            <a:ext cx="938865" cy="1207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01555">
            <a:off x="7448829" y="2455101"/>
            <a:ext cx="938865" cy="12071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45659">
            <a:off x="6665416" y="2884959"/>
            <a:ext cx="938865" cy="12071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29048" y="4357628"/>
            <a:ext cx="1347537" cy="407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53" y="5229823"/>
            <a:ext cx="1359526" cy="42066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23" y="748021"/>
            <a:ext cx="6029516" cy="1812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87360-78A7-497C-BE98-47E519E3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73" y="285363"/>
            <a:ext cx="10515600" cy="549275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Crystalline Solids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9BE4-25BE-44D6-B95C-DD458CAF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27" y="2800415"/>
            <a:ext cx="5772654" cy="1539153"/>
          </a:xfrm>
        </p:spPr>
        <p:txBody>
          <a:bodyPr>
            <a:normAutofit/>
          </a:bodyPr>
          <a:lstStyle/>
          <a:p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Crystalline solids </a:t>
            </a:r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possess Regular, repeating geometric arrangements, can be studied more easily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19449A9-8AB9-43E0-A62E-3CD3DD96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15" y="3879669"/>
            <a:ext cx="674484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7A9BE4-25BE-44D6-B95C-DD458CAF1320}"/>
              </a:ext>
            </a:extLst>
          </p:cNvPr>
          <p:cNvSpPr txBox="1">
            <a:spLocks/>
          </p:cNvSpPr>
          <p:nvPr/>
        </p:nvSpPr>
        <p:spPr>
          <a:xfrm>
            <a:off x="6014781" y="2800415"/>
            <a:ext cx="5808546" cy="107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Amorphous solids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lack a well-defined arrangement (random arrangement)</a:t>
            </a:r>
            <a:endParaRPr lang="en-US" altLang="zh-CN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54759" y="4083933"/>
            <a:ext cx="1283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Plastics, Glass, Rubber,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PolymersWax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127" y="4106882"/>
            <a:ext cx="1983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Salts,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Diamond,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Sodium Nitrate,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2773" y="282641"/>
            <a:ext cx="248880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Crystalline Solid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0327" y="1726502"/>
            <a:ext cx="1802675" cy="61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Molecular </a:t>
            </a:r>
            <a:r>
              <a:rPr lang="en-US" sz="1600" dirty="0"/>
              <a:t>Crystalline Solid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843817" y="744306"/>
            <a:ext cx="35" cy="5943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21664" y="1364501"/>
            <a:ext cx="79552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221665" y="1364501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54447" y="1364501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849639" y="1364501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1160634" y="1378428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7624" y="1761966"/>
            <a:ext cx="1577949" cy="61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Ionic </a:t>
            </a:r>
          </a:p>
          <a:p>
            <a:pPr algn="ctr"/>
            <a:r>
              <a:rPr lang="en-US" sz="1600" dirty="0"/>
              <a:t>Crystalline Solid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92892" y="1747194"/>
            <a:ext cx="2164443" cy="61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Covalent Network</a:t>
            </a:r>
            <a:r>
              <a:rPr lang="en-US" dirty="0"/>
              <a:t> </a:t>
            </a:r>
            <a:r>
              <a:rPr lang="en-US" sz="1600" dirty="0"/>
              <a:t>Crystalline Solid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45003" y="1774628"/>
            <a:ext cx="1684884" cy="892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Metallic</a:t>
            </a:r>
            <a:r>
              <a:rPr lang="en-US" dirty="0"/>
              <a:t> (</a:t>
            </a:r>
            <a:r>
              <a:rPr lang="en-US" sz="1600" dirty="0"/>
              <a:t>Atomic ) Crystalline Solid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225309" y="2332263"/>
            <a:ext cx="1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31714" y="2825928"/>
            <a:ext cx="4023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28807" y="2825928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19335" y="2777802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58102" y="2837975"/>
            <a:ext cx="0" cy="382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9533" y="3208202"/>
            <a:ext cx="122851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Non-Polar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55498" y="3208202"/>
            <a:ext cx="72524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Polar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29118" y="3236159"/>
            <a:ext cx="13631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H- Bonded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549" y="3770676"/>
            <a:ext cx="1955565" cy="2862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atoms</a:t>
            </a:r>
            <a:r>
              <a:rPr lang="en-US" dirty="0"/>
              <a:t> or </a:t>
            </a:r>
            <a:r>
              <a:rPr lang="en-US" dirty="0">
                <a:solidFill>
                  <a:srgbClr val="00B0F0"/>
                </a:solidFill>
              </a:rPr>
              <a:t>molecules</a:t>
            </a:r>
            <a:r>
              <a:rPr lang="en-US" dirty="0"/>
              <a:t> are held together by </a:t>
            </a:r>
            <a:r>
              <a:rPr lang="en-US" b="1" dirty="0">
                <a:solidFill>
                  <a:srgbClr val="7030A0"/>
                </a:solidFill>
              </a:rPr>
              <a:t>weak dispersion forces </a:t>
            </a:r>
            <a:r>
              <a:rPr lang="en-US" dirty="0"/>
              <a:t>or </a:t>
            </a:r>
            <a:r>
              <a:rPr lang="en-US" b="1" dirty="0">
                <a:solidFill>
                  <a:srgbClr val="7030A0"/>
                </a:solidFill>
              </a:rPr>
              <a:t>London forces.</a:t>
            </a:r>
          </a:p>
          <a:p>
            <a:r>
              <a:rPr lang="en-US" dirty="0"/>
              <a:t>e.g. Atoms (</a:t>
            </a:r>
            <a:r>
              <a:rPr lang="en-US" dirty="0" err="1"/>
              <a:t>Ar</a:t>
            </a:r>
            <a:r>
              <a:rPr lang="en-US" dirty="0"/>
              <a:t>, He, …)</a:t>
            </a:r>
          </a:p>
          <a:p>
            <a:r>
              <a:rPr lang="en-US" dirty="0"/>
              <a:t>Molecules(H</a:t>
            </a:r>
            <a:r>
              <a:rPr lang="en-US" baseline="-25000" dirty="0"/>
              <a:t>2</a:t>
            </a:r>
            <a:r>
              <a:rPr lang="en-US" dirty="0"/>
              <a:t>, Cl</a:t>
            </a:r>
            <a:r>
              <a:rPr lang="en-US" baseline="-25000" dirty="0"/>
              <a:t>2</a:t>
            </a:r>
            <a:r>
              <a:rPr lang="en-US" dirty="0"/>
              <a:t>, I</a:t>
            </a:r>
            <a:r>
              <a:rPr lang="en-US" baseline="-25000" dirty="0"/>
              <a:t>2</a:t>
            </a:r>
            <a:r>
              <a:rPr lang="en-US" dirty="0"/>
              <a:t> ,…)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70113" y="3725686"/>
            <a:ext cx="1929353" cy="20313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molecules</a:t>
            </a:r>
            <a:r>
              <a:rPr lang="en-US" dirty="0"/>
              <a:t>  are held together by relatively </a:t>
            </a:r>
            <a:r>
              <a:rPr lang="en-US" b="1" dirty="0">
                <a:solidFill>
                  <a:srgbClr val="7030A0"/>
                </a:solidFill>
              </a:rPr>
              <a:t>stronger dipole-dipole </a:t>
            </a:r>
            <a:r>
              <a:rPr lang="en-US" dirty="0"/>
              <a:t>interactions. </a:t>
            </a:r>
          </a:p>
          <a:p>
            <a:r>
              <a:rPr lang="en-US" dirty="0"/>
              <a:t>e.g. HCl, SO</a:t>
            </a:r>
            <a:r>
              <a:rPr lang="en-US" baseline="-25000" dirty="0"/>
              <a:t>2</a:t>
            </a:r>
            <a:r>
              <a:rPr lang="en-US" dirty="0"/>
              <a:t>,NH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194796" y="3725686"/>
            <a:ext cx="1902828" cy="20313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These solids’ molecules have </a:t>
            </a:r>
            <a:r>
              <a:rPr lang="en-US" b="1" dirty="0">
                <a:solidFill>
                  <a:srgbClr val="7030A0"/>
                </a:solidFill>
              </a:rPr>
              <a:t>polar covalent </a:t>
            </a:r>
            <a:r>
              <a:rPr lang="en-US" dirty="0"/>
              <a:t>bonds between H and F, O, or N atoms. </a:t>
            </a:r>
          </a:p>
          <a:p>
            <a:r>
              <a:rPr lang="en-US" dirty="0"/>
              <a:t>e.g. H</a:t>
            </a:r>
            <a:r>
              <a:rPr lang="en-US" baseline="-25000" dirty="0"/>
              <a:t>2</a:t>
            </a:r>
            <a:r>
              <a:rPr lang="en-US" dirty="0"/>
              <a:t>O, NH</a:t>
            </a:r>
            <a:r>
              <a:rPr lang="en-US" baseline="-25000" dirty="0"/>
              <a:t>4</a:t>
            </a:r>
            <a:r>
              <a:rPr lang="en-US" dirty="0"/>
              <a:t>OH</a:t>
            </a: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7936390" y="2632710"/>
            <a:ext cx="1964788" cy="2585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atoms</a:t>
            </a:r>
            <a:r>
              <a:rPr lang="en-US" dirty="0"/>
              <a:t> are held together by a network of </a:t>
            </a:r>
            <a:r>
              <a:rPr lang="en-US" b="1" dirty="0">
                <a:solidFill>
                  <a:srgbClr val="7030A0"/>
                </a:solidFill>
              </a:rPr>
              <a:t>relatively strong covalent bonds</a:t>
            </a:r>
          </a:p>
          <a:p>
            <a:r>
              <a:rPr lang="en-US" dirty="0"/>
              <a:t>e.g. crystals of diamond, silicon, silicon dioxide (sand), 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57335" y="2791945"/>
            <a:ext cx="2082334" cy="369331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metal atoms </a:t>
            </a:r>
            <a:r>
              <a:rPr lang="en-US" dirty="0"/>
              <a:t>held together by </a:t>
            </a:r>
            <a:r>
              <a:rPr lang="en-US" b="1" dirty="0">
                <a:solidFill>
                  <a:srgbClr val="7030A0"/>
                </a:solidFill>
              </a:rPr>
              <a:t>metallic bonds</a:t>
            </a:r>
            <a:r>
              <a:rPr lang="en-US" dirty="0"/>
              <a:t>.</a:t>
            </a:r>
          </a:p>
          <a:p>
            <a:r>
              <a:rPr lang="en-US" dirty="0"/>
              <a:t>This structure is often described as a uniform distribution of atomic nuclei within a “sea” of delocalized electrons.</a:t>
            </a:r>
          </a:p>
          <a:p>
            <a:r>
              <a:rPr lang="en-US" dirty="0"/>
              <a:t>e.g. Cu, Al, Fe, Ni,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3212" y="2632710"/>
            <a:ext cx="1492874" cy="286232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Positive and negative ions </a:t>
            </a:r>
            <a:r>
              <a:rPr lang="en-US" dirty="0"/>
              <a:t>are held together by quite </a:t>
            </a:r>
            <a:r>
              <a:rPr lang="en-US" b="1" dirty="0">
                <a:solidFill>
                  <a:srgbClr val="7030A0"/>
                </a:solidFill>
              </a:rPr>
              <a:t>strong</a:t>
            </a:r>
          </a:p>
          <a:p>
            <a:r>
              <a:rPr lang="en-US" b="1" dirty="0">
                <a:solidFill>
                  <a:srgbClr val="7030A0"/>
                </a:solidFill>
              </a:rPr>
              <a:t>electrostatic attractions</a:t>
            </a:r>
          </a:p>
          <a:p>
            <a:r>
              <a:rPr lang="en-US" dirty="0"/>
              <a:t>e.g. </a:t>
            </a:r>
            <a:r>
              <a:rPr lang="en-US" dirty="0" err="1"/>
              <a:t>NaCl</a:t>
            </a:r>
            <a:r>
              <a:rPr lang="en-US" dirty="0"/>
              <a:t>, </a:t>
            </a:r>
            <a:r>
              <a:rPr lang="en-US" dirty="0" err="1"/>
              <a:t>NiO</a:t>
            </a:r>
            <a:r>
              <a:rPr lang="en-US" dirty="0"/>
              <a:t>, </a:t>
            </a:r>
            <a:r>
              <a:rPr lang="en-US" dirty="0" err="1"/>
              <a:t>CuO</a:t>
            </a:r>
            <a:r>
              <a:rPr lang="en-US" dirty="0"/>
              <a:t>,…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36" grpId="0" animBg="1"/>
      <p:bldP spid="37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2" grpId="0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-100852" t="-107380" r="100852" b="114096"/>
          <a:stretch/>
        </p:blipFill>
        <p:spPr>
          <a:xfrm>
            <a:off x="4986337" y="2538484"/>
            <a:ext cx="2219325" cy="19192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11" y="126984"/>
            <a:ext cx="6322100" cy="24142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618" y="198723"/>
            <a:ext cx="2005758" cy="24873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5" y="198723"/>
            <a:ext cx="1975275" cy="23105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87" y="2849406"/>
            <a:ext cx="7071973" cy="39993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021" y="2790061"/>
            <a:ext cx="3938357" cy="16582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5392" y="4697169"/>
            <a:ext cx="3535986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2889961"/>
            <a:ext cx="11608559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Which solids are electrical Conductive?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4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7CAB-3029-434B-B37D-6578D55F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Crystalline solids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E4F0-616E-4081-8BCD-9B32477A4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098958"/>
            <a:ext cx="11110519" cy="293902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Crystalline solids possess rigid and long-range order; their atoms, molecules, or ions occupy specific positions.</a:t>
            </a:r>
            <a:r>
              <a:rPr lang="es-E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arrangement of atoms, molecules, or ions in a crystalline solid is such that the net attractive intermolecular forces are at their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maximum.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forces responsible for the stability of any crystal can be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forces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covalent bonds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der Waals forces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bonds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combination of these forces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					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98" y="3606495"/>
            <a:ext cx="2438400" cy="1876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88" y="3606495"/>
            <a:ext cx="2414337" cy="18036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75456" y="5698572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Diamonds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58532" y="569857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Quartz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2" y="3599880"/>
            <a:ext cx="2619375" cy="18830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9368" y="5698572"/>
            <a:ext cx="1696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Copper sulfate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591" y="3606674"/>
            <a:ext cx="2493122" cy="18764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094629" y="5658260"/>
            <a:ext cx="1833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Sodium Chloride</a:t>
            </a:r>
          </a:p>
        </p:txBody>
      </p:sp>
    </p:spTree>
    <p:extLst>
      <p:ext uri="{BB962C8B-B14F-4D97-AF65-F5344CB8AC3E}">
        <p14:creationId xmlns:p14="http://schemas.microsoft.com/office/powerpoint/2010/main" val="268315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66" y="138162"/>
            <a:ext cx="10515600" cy="764517"/>
          </a:xfrm>
        </p:spPr>
        <p:txBody>
          <a:bodyPr>
            <a:normAutofit/>
          </a:bodyPr>
          <a:lstStyle/>
          <a:p>
            <a:r>
              <a:rPr lang="en-US" sz="4000" b="1" dirty="0"/>
              <a:t>Packing Efficiency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69306" y="5357586"/>
            <a:ext cx="10289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packing efficiency is the fraction of the crystal (or unit cell) actually occupied by the atoms.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29396" y="1774898"/>
            <a:ext cx="3432875" cy="26967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27" y="1422736"/>
            <a:ext cx="2676376" cy="34328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9586" y="2338403"/>
            <a:ext cx="2444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7030A0"/>
                </a:solidFill>
              </a:rPr>
              <a:t>78.5%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0215" y="2354327"/>
            <a:ext cx="252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7030A0"/>
                </a:solidFill>
              </a:rPr>
              <a:t>90.7%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3149" y="4823306"/>
            <a:ext cx="193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Offset Structure (Staggered)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85" y="5787067"/>
            <a:ext cx="8754615" cy="890093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195682" y="4807382"/>
            <a:ext cx="167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 up rows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87652" y="768327"/>
            <a:ext cx="582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2-dimensional (2D) arrangements</a:t>
            </a:r>
          </a:p>
        </p:txBody>
      </p:sp>
    </p:spTree>
    <p:extLst>
      <p:ext uri="{BB962C8B-B14F-4D97-AF65-F5344CB8AC3E}">
        <p14:creationId xmlns:p14="http://schemas.microsoft.com/office/powerpoint/2010/main" val="12622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365125"/>
            <a:ext cx="11094493" cy="1325563"/>
          </a:xfrm>
        </p:spPr>
        <p:txBody>
          <a:bodyPr>
            <a:normAutofit/>
          </a:bodyPr>
          <a:lstStyle/>
          <a:p>
            <a:r>
              <a:rPr lang="en-GB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3-dimensional Packing Spheres (3D)</a:t>
            </a:r>
            <a:br>
              <a:rPr lang="en-GB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 achieve maximum packing efficiency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2E83F-4DBF-4EF3-BF6F-D6BA09F7F3E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5" y="2497540"/>
            <a:ext cx="2370842" cy="2316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24" y="2497540"/>
            <a:ext cx="2795676" cy="245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87" y="1318972"/>
            <a:ext cx="4035913" cy="2405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553" y="4021304"/>
            <a:ext cx="4220921" cy="2590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55285" y="3560826"/>
            <a:ext cx="572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/>
              <a:t>ace-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entered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ubic (</a:t>
            </a:r>
            <a:r>
              <a:rPr lang="en-US" b="1" dirty="0" err="1"/>
              <a:t>fcc</a:t>
            </a:r>
            <a:r>
              <a:rPr lang="en-US" b="1" dirty="0"/>
              <a:t>) or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ubic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lose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acked (</a:t>
            </a:r>
            <a:r>
              <a:rPr lang="en-US" b="1" dirty="0" err="1"/>
              <a:t>ccp</a:t>
            </a:r>
            <a:r>
              <a:rPr lang="en-US" b="1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91905" y="6280424"/>
            <a:ext cx="339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b="1" dirty="0"/>
              <a:t>exagonal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lose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/>
              <a:t>acked (hcp)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200" y="1221368"/>
            <a:ext cx="2322777" cy="2304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697" y="4137238"/>
            <a:ext cx="2322777" cy="20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864</Words>
  <Application>Microsoft Office PowerPoint</Application>
  <PresentationFormat>Widescreen</PresentationFormat>
  <Paragraphs>137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Angsana New</vt:lpstr>
      <vt:lpstr>Times-Roman</vt:lpstr>
      <vt:lpstr>等线</vt:lpstr>
      <vt:lpstr>等线 Light</vt:lpstr>
      <vt:lpstr>Arial</vt:lpstr>
      <vt:lpstr>Calibri</vt:lpstr>
      <vt:lpstr>Office Theme</vt:lpstr>
      <vt:lpstr>Solid State Bonding &amp; Structure </vt:lpstr>
      <vt:lpstr>PowerPoint Presentation</vt:lpstr>
      <vt:lpstr>Crystalline Solids</vt:lpstr>
      <vt:lpstr>PowerPoint Presentation</vt:lpstr>
      <vt:lpstr>PowerPoint Presentation</vt:lpstr>
      <vt:lpstr>Which solids are electrical Conductive?</vt:lpstr>
      <vt:lpstr>Crystalline solids</vt:lpstr>
      <vt:lpstr>Packing Efficiency </vt:lpstr>
      <vt:lpstr>3-dimensional Packing Spheres (3D) To achieve maximum packing efficiency</vt:lpstr>
      <vt:lpstr>PowerPoint Presentation</vt:lpstr>
      <vt:lpstr>Cubic Structure</vt:lpstr>
      <vt:lpstr>Coordination number (CN)</vt:lpstr>
      <vt:lpstr>Types of Cubic Unit cells</vt:lpstr>
      <vt:lpstr>How many atoms are there in each unit cell?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Hassan</dc:creator>
  <cp:lastModifiedBy>Marjan</cp:lastModifiedBy>
  <cp:revision>139</cp:revision>
  <dcterms:created xsi:type="dcterms:W3CDTF">2022-10-19T03:22:53Z</dcterms:created>
  <dcterms:modified xsi:type="dcterms:W3CDTF">2022-12-07T13:06:45Z</dcterms:modified>
</cp:coreProperties>
</file>